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f710def0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f710def0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f710def0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f710def0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f710def0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f710def0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4f710def0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4f710def0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f710def0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f710def0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f710def0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f710def0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69025"/>
            <a:ext cx="8520600" cy="8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NFSAW Field Trip Program: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8664" y="1312025"/>
            <a:ext cx="3526675" cy="352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Getting to Know the Dogs</a:t>
            </a:r>
            <a:endParaRPr sz="30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60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50"/>
              <a:t>Behavior Colors:</a:t>
            </a:r>
            <a:endParaRPr sz="3050"/>
          </a:p>
          <a:p>
            <a:pPr indent="-349646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050"/>
              <a:t>Green- Able to be handled safely by the average person with novice dog behavior skills.</a:t>
            </a:r>
            <a:endParaRPr sz="3050"/>
          </a:p>
          <a:p>
            <a:pPr indent="-34964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050"/>
              <a:t>Blue- May be fearful, a strong puller or need work on basic obedience/manners.</a:t>
            </a:r>
            <a:endParaRPr sz="3050"/>
          </a:p>
          <a:p>
            <a:pPr indent="-34964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050"/>
              <a:t>Yellow and Orange- Requires a higher skill level for safe handling.</a:t>
            </a:r>
            <a:endParaRPr sz="30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50"/>
              <a:t>Upon your return you will be asked to fill out a report card on the dog’s behavior and </a:t>
            </a:r>
            <a:r>
              <a:rPr lang="en" sz="3050"/>
              <a:t>interactions</a:t>
            </a:r>
            <a:r>
              <a:rPr lang="en" sz="3050"/>
              <a:t> while on your adventure.</a:t>
            </a:r>
            <a:endParaRPr sz="2907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4478" y="720975"/>
            <a:ext cx="2457823" cy="370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Body Language</a:t>
            </a:r>
            <a:endParaRPr sz="302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Anxiety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Wrinkled brow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Muzzle-licking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Tension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Fear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Whale eye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Slinking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Cowering</a:t>
            </a:r>
            <a:endParaRPr sz="2000"/>
          </a:p>
        </p:txBody>
      </p:sp>
      <p:sp>
        <p:nvSpPr>
          <p:cNvPr id="69" name="Google Shape;69;p15"/>
          <p:cNvSpPr txBox="1"/>
          <p:nvPr/>
        </p:nvSpPr>
        <p:spPr>
          <a:xfrm>
            <a:off x="4572000" y="1152475"/>
            <a:ext cx="4280700" cy="29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666666"/>
                </a:solidFill>
              </a:rPr>
              <a:t>Frustration</a:t>
            </a:r>
            <a:endParaRPr sz="2000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Char char="●"/>
            </a:pPr>
            <a:r>
              <a:rPr lang="en" sz="2000">
                <a:solidFill>
                  <a:srgbClr val="666666"/>
                </a:solidFill>
              </a:rPr>
              <a:t>Barking</a:t>
            </a:r>
            <a:endParaRPr sz="2000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Char char="●"/>
            </a:pPr>
            <a:r>
              <a:rPr lang="en" sz="2000">
                <a:solidFill>
                  <a:srgbClr val="666666"/>
                </a:solidFill>
              </a:rPr>
              <a:t>Pacing</a:t>
            </a:r>
            <a:endParaRPr sz="2000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Char char="●"/>
            </a:pPr>
            <a:r>
              <a:rPr lang="en" sz="2000">
                <a:solidFill>
                  <a:srgbClr val="666666"/>
                </a:solidFill>
              </a:rPr>
              <a:t>Pawing</a:t>
            </a:r>
            <a:endParaRPr sz="2000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Char char="●"/>
            </a:pPr>
            <a:r>
              <a:rPr lang="en" sz="2000">
                <a:solidFill>
                  <a:srgbClr val="666666"/>
                </a:solidFill>
              </a:rPr>
              <a:t>Nipping</a:t>
            </a:r>
            <a:endParaRPr sz="20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666666"/>
                </a:solidFill>
              </a:rPr>
              <a:t>Depression</a:t>
            </a:r>
            <a:endParaRPr sz="2000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Char char="●"/>
            </a:pPr>
            <a:r>
              <a:rPr lang="en" sz="2000">
                <a:solidFill>
                  <a:srgbClr val="666666"/>
                </a:solidFill>
              </a:rPr>
              <a:t>Shut down</a:t>
            </a:r>
            <a:endParaRPr sz="20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Handling and Maintaining Control</a:t>
            </a:r>
            <a:endParaRPr sz="302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Collar and/or harness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Leash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Other supplies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Stay alert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Be visible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Distance and distraction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Rewards and praise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6275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you do and where can you go?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5842200" cy="178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 Rides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Drive Thrus (Starbucks even offers a “Puppuccino”)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Your home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Sparsely populated hiking trails/outdoor areas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Uncrowded dog friendly patios/restaurants</a:t>
            </a:r>
            <a:endParaRPr/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39275"/>
            <a:ext cx="731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can’t you do and where shouldn’t you go?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3443625"/>
            <a:ext cx="8520600" cy="178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Heavily populated hiking trails/outdoor areas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Crowded patios/restaurants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Off-leash dog parks or other off-leash areas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2225" y="1017725"/>
            <a:ext cx="2880067" cy="192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With your personal pet(s):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Ask to do a dog meet at the shelter before your field trip to see who would be a good fit!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With any other pet(s):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Keep away from other pets in the community to avoid conflict and disease.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1399" y="1152475"/>
            <a:ext cx="2682166" cy="43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9650" y="2735570"/>
            <a:ext cx="711175" cy="71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Questions?</a:t>
            </a:r>
            <a:endParaRPr sz="3520"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Phone: (203)746-2925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Email: nfsaw@att.net</a:t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475" y="2036500"/>
            <a:ext cx="5367051" cy="301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